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60" r:id="rId6"/>
    <p:sldId id="258" r:id="rId7"/>
    <p:sldId id="263" r:id="rId8"/>
    <p:sldId id="264" r:id="rId9"/>
    <p:sldId id="265" r:id="rId10"/>
    <p:sldId id="262" r:id="rId11"/>
    <p:sldId id="257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510BB5-02C2-4FCB-8E8B-B7E2B311BEE0}" v="15" dt="2020-12-01T18:52:06.2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1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156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B4D6F-CBEF-4AB4-9C6A-EEBA0AF3F540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F75F3-4322-4B7E-AF2D-3079BE5AB0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059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ABB61-8133-4795-AEF0-E6B0BB7D1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742082-98AC-4825-9EB4-1862CA721E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AA063-318F-4F40-8C03-AD118CFB2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86FFD-BB76-4509-B9E9-28ABB14F223D}" type="datetime1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CBB522-9C41-49BA-8D2D-59EBDC737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DFFDD8-A78F-4C49-9A13-EB58D9467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8526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4ECD0-9A98-4F9A-9710-BD658770D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5D4AA9-7D47-4A38-BFF4-9CCAEF649E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7A1751-2AFE-43A0-A9BD-D3C19673D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57E2C-586C-414D-BEB2-4A83DF5692BE}" type="datetime1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2D7E1-A84A-4932-AFE3-9F474EC8A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AC85E-883F-45CE-A6AA-B5537C285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144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B54387-D89C-4F27-B434-F29F29EB86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AB1039-2DB4-46E4-8B61-1845D9212E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7A05D-A599-4243-8747-9E007B656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76E61-9BA8-4C62-B37B-A3D6757FA34C}" type="datetime1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4ABCE8-8F0C-4A2D-B6E8-675539FA6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9FB8-90FF-4B43-9B00-903B32830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35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03F78-1B4E-4B15-B5C5-4AAE4D430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E28C9-8057-497A-98DF-05B78C7468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96C12-D00D-4CD4-97BF-FF88DB9F3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653B2-B754-4025-BDCE-2598761E50FC}" type="datetime1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B95FA7-2C8C-4B0A-BFCB-6E1719395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F35EE-DB89-4567-B883-2A870CB7B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295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8D8E7-C7AB-4791-8081-2C30CE3E9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36FD-912E-40DE-AAB2-1A99414473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9E3CF-5FBD-4131-B5DC-6047E5DA9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D755-5B94-4D65-87E3-3DD0383BCC31}" type="datetime1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5DC28-50A0-4464-B1A1-47430A297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0A11D-9777-4BA1-BB7D-CB0174AB7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15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53939-F06E-47EB-B8DE-871E5351E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10507-FEB6-4813-A8BA-419DF28235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C2126A-E30B-461D-BE9B-3BAD13DF4A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EB2FB0-085C-4023-8151-0CB1A203B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C98D-53A2-4780-9C7A-77EBD8A7E88D}" type="datetime1">
              <a:rPr lang="en-GB" smtClean="0"/>
              <a:t>02/12/2020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06B8A1-198B-451A-8DB9-E62C71013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112992-02EC-4FC5-8C8F-054B29C5C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87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2CD5D-BA3C-4049-BFD8-DC7763D30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128D4-B18E-42BC-A5FD-9617AEB281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4A0B90-9703-4ED9-9210-6BCAB945A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EFE5D8-08F4-427F-B5DD-A37A3BD80A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FA4382-12E1-4D24-908D-27CEF4D121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0CDB36-6B13-4884-8D1C-A570DB236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FB7E6-2013-4DEA-8058-25BA3CB269BB}" type="datetime1">
              <a:rPr lang="en-GB" smtClean="0"/>
              <a:t>02/12/2020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898639-0761-4E04-9F1A-45271D814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4B2014-40FC-497E-9A4F-992F761AE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792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98B27-9504-4BAD-AA00-C399E4E35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B50465-563F-40A7-9DAB-A2D447F4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0CBF4-4D23-4E1D-B088-F0CFD81FD0D2}" type="datetime1">
              <a:rPr lang="en-GB" smtClean="0"/>
              <a:t>02/12/2020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5C53E9-AD34-4E99-81B8-2F7DAFFEE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FB7E00-73F6-4AFC-B143-B394DE4DD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626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4AF959-EECD-4124-92B3-E52D835A6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453-0496-4EBF-A352-9FA5FAF6DDF6}" type="datetime1">
              <a:rPr lang="en-GB" smtClean="0"/>
              <a:t>02/12/2020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7B71EC-DA20-49F1-A225-576359934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21F3F6-75BD-4AED-9933-D58F7F48B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3563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51553-68CF-4CE1-9235-FA1B21C90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5D7B1-1388-4303-BFFF-3891A7972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94D3BB-8EC3-4A1C-BA3C-A2ACE96B8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57E78-BC4D-478B-AB71-33248CF6E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40986-877C-4766-853A-D24037DF824C}" type="datetime1">
              <a:rPr lang="en-GB" smtClean="0"/>
              <a:t>02/12/2020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75584D-B093-4210-A3B3-59048995B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EEFF83-8FFF-4697-AF67-665FCB732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11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08745-EC22-4334-B7F5-F1BC473A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AC44B8-9F62-447C-B889-E4DD008F31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712A5D-73E7-4E88-84B1-706F3825A7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461F2B-76B1-482B-9E36-9B4AA736F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C28E8-D53E-4311-BAE0-50DF46A64D98}" type="datetime1">
              <a:rPr lang="en-GB" smtClean="0"/>
              <a:t>02/12/2020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6137DB-360E-4C86-A5D9-7F26A43D3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4F3A1F-4036-4EAD-86FE-7A29E1E60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379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D562DF-0F4A-424C-929F-D096276E2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70F1B4-A166-4315-8C18-C1544EDB9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A1E9C1-D3AF-4F11-857C-6095AD1E1E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31E92-3A38-4D26-8F92-90516723FF08}" type="datetime1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7550B-B93E-42E3-AA00-3D6FA8CE1C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629F3-0CA1-400D-85DF-90F8E21BDE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9669-3045-4AA0-9892-A5BF582AAE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45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0A168-540F-494D-8AD0-6F9AEC9B24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Chairman’s views on Rel-18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B86D36-77CA-4E13-9C40-F3873F17C2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Number of SIDs in Rel-18</a:t>
            </a:r>
          </a:p>
          <a:p>
            <a:r>
              <a:rPr lang="en-GB" dirty="0"/>
              <a:t>Rel-18 Stage 1 freeze date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2572E56-65CD-4C32-9D6F-75610F4A0991}"/>
              </a:ext>
            </a:extLst>
          </p:cNvPr>
          <p:cNvSpPr txBox="1">
            <a:spLocks/>
          </p:cNvSpPr>
          <p:nvPr/>
        </p:nvSpPr>
        <p:spPr>
          <a:xfrm>
            <a:off x="10306050" y="315913"/>
            <a:ext cx="1609725" cy="32226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SP-201024</a:t>
            </a:r>
          </a:p>
        </p:txBody>
      </p:sp>
    </p:spTree>
    <p:extLst>
      <p:ext uri="{BB962C8B-B14F-4D97-AF65-F5344CB8AC3E}">
        <p14:creationId xmlns:p14="http://schemas.microsoft.com/office/powerpoint/2010/main" val="768992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4D5B1-CFA9-42E0-8B61-07EA105E1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Number of SIDs in Rel-18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1A79D-3ABA-4AA3-9C21-EBF14F5840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en-GB" sz="2800" dirty="0"/>
              <a:t>Status: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2 new Rel-18 SIDs have been agreed at SA1#92e (presented to SA#90e), making a total of 16 SIDs for Rel-18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This is more than ever before 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SA1 has reached its max. capacity for Rel-18</a:t>
            </a:r>
          </a:p>
          <a:p>
            <a:pPr marL="457200" lvl="2" indent="0">
              <a:spcBef>
                <a:spcPts val="1000"/>
              </a:spcBef>
              <a:buNone/>
            </a:pPr>
            <a:endParaRPr lang="en-GB" sz="2400" strike="sngStrike" dirty="0"/>
          </a:p>
          <a:p>
            <a:pPr marL="228600" lvl="1">
              <a:spcBef>
                <a:spcPts val="1000"/>
              </a:spcBef>
            </a:pPr>
            <a:r>
              <a:rPr lang="en-GB" sz="2800" dirty="0"/>
              <a:t>SA1 chairman’s Proposal:</a:t>
            </a:r>
            <a:endParaRPr lang="en-GB" sz="2200" dirty="0"/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New SIDs agreed from SA1#93e onwards are for Rel-19</a:t>
            </a:r>
          </a:p>
          <a:p>
            <a:pPr marL="1143000" lvl="3">
              <a:spcBef>
                <a:spcPts val="1000"/>
              </a:spcBef>
            </a:pPr>
            <a:r>
              <a:rPr lang="en-GB" sz="2200" dirty="0"/>
              <a:t>If possible, companies should wait until SA1#95e for new SID proposals.</a:t>
            </a:r>
            <a:endParaRPr lang="en-GB" sz="1200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A6F31F-EFF0-436D-9020-ACB316442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7198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90D1A-399C-4B21-A7A2-D7626E6AA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Rel-18 Stage 1 freeze 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935E3-6958-485A-88BD-7FE3138F5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453" y="1825625"/>
            <a:ext cx="10632347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/>
              <a:t>SA1 needs </a:t>
            </a:r>
            <a:r>
              <a:rPr lang="en-GB" b="1" dirty="0"/>
              <a:t>NOW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a TSG decision on the Stage-1 Rel-18 timeline</a:t>
            </a:r>
          </a:p>
          <a:p>
            <a:r>
              <a:rPr lang="en-GB" dirty="0"/>
              <a:t>SA1 understands that the shifts in the Rel-17 calendar has an impact on Rel-18 Stage 1. </a:t>
            </a:r>
          </a:p>
          <a:p>
            <a:r>
              <a:rPr lang="en-GB" dirty="0"/>
              <a:t>A relationship between the Rel-17 shift and SA1’s Rel-18 Stage 1 is proposed in the 3 next slides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scenario: Rel-17 Stage-2 is given a 3 months extension*</a:t>
            </a:r>
          </a:p>
          <a:p>
            <a:pPr lvl="1"/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scenario: Rel-17 Stage-2 is given a 6 months extension*</a:t>
            </a:r>
          </a:p>
          <a:p>
            <a:pPr lvl="1"/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scenario: Rel-17 Stage-2 is given a 9 months extension*</a:t>
            </a:r>
          </a:p>
          <a:p>
            <a:pPr marL="457200" lvl="1" indent="0">
              <a:buNone/>
            </a:pPr>
            <a:r>
              <a:rPr lang="en-US" dirty="0"/>
              <a:t>* compared to the completion dates assumed up to TSG#89</a:t>
            </a:r>
          </a:p>
          <a:p>
            <a:r>
              <a:rPr lang="en-GB" dirty="0"/>
              <a:t>Note that, </a:t>
            </a:r>
            <a:r>
              <a:rPr lang="en-US" dirty="0"/>
              <a:t>in the following slides:</a:t>
            </a:r>
          </a:p>
          <a:p>
            <a:pPr lvl="1"/>
            <a:r>
              <a:rPr lang="en-US" dirty="0"/>
              <a:t>In blue: dates previously agreed - same for the 3 scenarios. </a:t>
            </a:r>
          </a:p>
          <a:p>
            <a:pPr lvl="1"/>
            <a:r>
              <a:rPr lang="en-US" dirty="0"/>
              <a:t>In green: the different scenarios and their related proposed SA1 dates.</a:t>
            </a:r>
          </a:p>
          <a:p>
            <a:pPr lvl="1"/>
            <a:r>
              <a:rPr lang="en-US" dirty="0"/>
              <a:t>Note that the dates are for completion of the NORMATIVE work </a:t>
            </a:r>
          </a:p>
          <a:p>
            <a:pPr lvl="2"/>
            <a:r>
              <a:rPr lang="en-US" dirty="0"/>
              <a:t>Count about 3-6 months </a:t>
            </a:r>
            <a:r>
              <a:rPr lang="en-US" i="1" dirty="0"/>
              <a:t>earlier</a:t>
            </a:r>
            <a:r>
              <a:rPr lang="en-US" dirty="0"/>
              <a:t> for the studies/TR</a:t>
            </a:r>
          </a:p>
          <a:p>
            <a:r>
              <a:rPr lang="en-US" b="1" dirty="0"/>
              <a:t>TSG#90e is asked to decide on one scenario and tell if the related SA1 assumption on Rel-18 Stage 1 is correct</a:t>
            </a:r>
          </a:p>
          <a:p>
            <a:pPr marL="457200" lvl="1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CBE380-88C9-40E0-8A2F-6B65C8B19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323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A806357-40F0-4937-88AE-D88110C60F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2704" y="1334443"/>
            <a:ext cx="28375" cy="5014136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B01DE25-A133-4365-8934-35D4035CF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51" y="182942"/>
            <a:ext cx="10515600" cy="1325563"/>
          </a:xfrm>
        </p:spPr>
        <p:txBody>
          <a:bodyPr/>
          <a:lstStyle/>
          <a:p>
            <a:r>
              <a:rPr lang="en-GB" b="1" dirty="0"/>
              <a:t>1</a:t>
            </a:r>
            <a:r>
              <a:rPr lang="en-GB" b="1" baseline="30000" dirty="0"/>
              <a:t>st</a:t>
            </a:r>
            <a:r>
              <a:rPr lang="en-GB" b="1" dirty="0"/>
              <a:t> Scenario: Rel-17 + 3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000ECCE-274B-4564-8D81-1964DB625457}"/>
              </a:ext>
            </a:extLst>
          </p:cNvPr>
          <p:cNvGrpSpPr/>
          <p:nvPr/>
        </p:nvGrpSpPr>
        <p:grpSpPr>
          <a:xfrm>
            <a:off x="-93477" y="1045019"/>
            <a:ext cx="11735993" cy="5300868"/>
            <a:chOff x="-93477" y="1045019"/>
            <a:chExt cx="11735993" cy="5300868"/>
          </a:xfrm>
        </p:grpSpPr>
        <p:sp>
          <p:nvSpPr>
            <p:cNvPr id="5" name="TextBox 77">
              <a:extLst>
                <a:ext uri="{FF2B5EF4-FFF2-40B4-BE49-F238E27FC236}">
                  <a16:creationId xmlns:a16="http://schemas.microsoft.com/office/drawing/2014/main" id="{4A340CFF-F07B-4A15-B54C-417F1FE3BAB8}"/>
                </a:ext>
              </a:extLst>
            </p:cNvPr>
            <p:cNvSpPr txBox="1"/>
            <p:nvPr/>
          </p:nvSpPr>
          <p:spPr>
            <a:xfrm>
              <a:off x="7826200" y="1329934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2021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6" name="TextBox 85">
              <a:extLst>
                <a:ext uri="{FF2B5EF4-FFF2-40B4-BE49-F238E27FC236}">
                  <a16:creationId xmlns:a16="http://schemas.microsoft.com/office/drawing/2014/main" id="{0BA18B71-67CF-4DBA-A177-DDC1DA3547A5}"/>
                </a:ext>
              </a:extLst>
            </p:cNvPr>
            <p:cNvSpPr txBox="1"/>
            <p:nvPr/>
          </p:nvSpPr>
          <p:spPr>
            <a:xfrm>
              <a:off x="10739711" y="130815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2022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" name="Chevron 58">
              <a:extLst>
                <a:ext uri="{FF2B5EF4-FFF2-40B4-BE49-F238E27FC236}">
                  <a16:creationId xmlns:a16="http://schemas.microsoft.com/office/drawing/2014/main" id="{3F470836-92BF-4A2A-9347-D1CA6CD45D90}"/>
                </a:ext>
              </a:extLst>
            </p:cNvPr>
            <p:cNvSpPr/>
            <p:nvPr/>
          </p:nvSpPr>
          <p:spPr bwMode="auto">
            <a:xfrm>
              <a:off x="2543543" y="3536662"/>
              <a:ext cx="1150070" cy="239546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973DBD2-BA39-4C43-B29D-4CD376F70B8B}"/>
                </a:ext>
              </a:extLst>
            </p:cNvPr>
            <p:cNvSpPr/>
            <p:nvPr/>
          </p:nvSpPr>
          <p:spPr bwMode="auto">
            <a:xfrm>
              <a:off x="676595" y="1681994"/>
              <a:ext cx="2890510" cy="23047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5E704E9-4BA5-433E-94BF-2617E1E4FD0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128956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71">
              <a:extLst>
                <a:ext uri="{FF2B5EF4-FFF2-40B4-BE49-F238E27FC236}">
                  <a16:creationId xmlns:a16="http://schemas.microsoft.com/office/drawing/2014/main" id="{94A23F67-254A-4DC0-B7B2-2387273E8F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851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FB92EA-181A-4A07-9CE1-3F52784808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976175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Box 73">
              <a:extLst>
                <a:ext uri="{FF2B5EF4-FFF2-40B4-BE49-F238E27FC236}">
                  <a16:creationId xmlns:a16="http://schemas.microsoft.com/office/drawing/2014/main" id="{469901D8-9265-4582-8190-B298883989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3070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1E9DCD8-799E-41BF-B693-F17A1F4CD61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81764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Box 75">
              <a:extLst>
                <a:ext uri="{FF2B5EF4-FFF2-40B4-BE49-F238E27FC236}">
                  <a16:creationId xmlns:a16="http://schemas.microsoft.com/office/drawing/2014/main" id="{F99E5E4A-E9FE-455C-AE31-6D166603D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102" y="1685442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85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0EC0359-E217-4CF5-A8E1-36CE3878B84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572855" y="1681994"/>
              <a:ext cx="13418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77">
              <a:extLst>
                <a:ext uri="{FF2B5EF4-FFF2-40B4-BE49-F238E27FC236}">
                  <a16:creationId xmlns:a16="http://schemas.microsoft.com/office/drawing/2014/main" id="{0802723E-D91C-431D-91B5-9C22C63B91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9752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86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1BEE8-CE76-47F0-899A-9EE49F45FC49}"/>
                </a:ext>
              </a:extLst>
            </p:cNvPr>
            <p:cNvSpPr/>
            <p:nvPr/>
          </p:nvSpPr>
          <p:spPr bwMode="auto">
            <a:xfrm>
              <a:off x="3607357" y="1681994"/>
              <a:ext cx="3321787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EDB5D-4356-4690-BF1F-1AC01ACFC30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49291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TextBox 82">
              <a:extLst>
                <a:ext uri="{FF2B5EF4-FFF2-40B4-BE49-F238E27FC236}">
                  <a16:creationId xmlns:a16="http://schemas.microsoft.com/office/drawing/2014/main" id="{D2C42C14-3F63-4E9F-B6E0-EE6B31BCE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7891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87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E1F82CD-4794-4EE8-930A-BBB71E0677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340130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TextBox 84">
              <a:extLst>
                <a:ext uri="{FF2B5EF4-FFF2-40B4-BE49-F238E27FC236}">
                  <a16:creationId xmlns:a16="http://schemas.microsoft.com/office/drawing/2014/main" id="{FBB1B8F6-15F1-4C5E-BA2C-9FDADF87B0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5109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88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69D9868-2879-44C9-BBCD-D9182B3B771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179681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3E1E6580-8EFE-495A-B308-759671A346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6578" y="1681994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89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BEA631-19C9-4573-A62D-D25069F2C71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936812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Box 88">
              <a:extLst>
                <a:ext uri="{FF2B5EF4-FFF2-40B4-BE49-F238E27FC236}">
                  <a16:creationId xmlns:a16="http://schemas.microsoft.com/office/drawing/2014/main" id="{685E2BF0-48D3-4CEF-9771-94D8983AF4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3707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90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D604AE6-1617-40B4-98A8-360AA39F88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4024" y="3157380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" name="TextBox 112">
              <a:extLst>
                <a:ext uri="{FF2B5EF4-FFF2-40B4-BE49-F238E27FC236}">
                  <a16:creationId xmlns:a16="http://schemas.microsoft.com/office/drawing/2014/main" id="{EC8B8C1F-7934-4253-A6AE-0A50091201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0283" y="2772656"/>
              <a:ext cx="1339831" cy="352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4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Release 16</a:t>
              </a:r>
              <a:endParaRPr lang="en-GB" altLang="en-US" sz="1200" b="1" dirty="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A0A125-B021-4BBC-B1F7-A47D0D7C13F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492912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TextBox 45">
              <a:extLst>
                <a:ext uri="{FF2B5EF4-FFF2-40B4-BE49-F238E27FC236}">
                  <a16:creationId xmlns:a16="http://schemas.microsoft.com/office/drawing/2014/main" id="{1267B690-2E46-4456-834A-14C5544988ED}"/>
                </a:ext>
              </a:extLst>
            </p:cNvPr>
            <p:cNvSpPr txBox="1"/>
            <p:nvPr/>
          </p:nvSpPr>
          <p:spPr>
            <a:xfrm>
              <a:off x="1466310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2019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33" name="TextBox 46">
              <a:extLst>
                <a:ext uri="{FF2B5EF4-FFF2-40B4-BE49-F238E27FC236}">
                  <a16:creationId xmlns:a16="http://schemas.microsoft.com/office/drawing/2014/main" id="{802DA61C-E5C6-4F46-A64A-86C1E12FE780}"/>
                </a:ext>
              </a:extLst>
            </p:cNvPr>
            <p:cNvSpPr txBox="1"/>
            <p:nvPr/>
          </p:nvSpPr>
          <p:spPr>
            <a:xfrm>
              <a:off x="4912688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2020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0DB4D33-CA8A-4F21-ABB1-A23C18EE55C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28956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95BF711-A181-4167-B253-2641B226D84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970424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C2BBD4D-6749-40BA-A42C-3ABD053B378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811893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Chevron 60">
              <a:extLst>
                <a:ext uri="{FF2B5EF4-FFF2-40B4-BE49-F238E27FC236}">
                  <a16:creationId xmlns:a16="http://schemas.microsoft.com/office/drawing/2014/main" id="{94BDA22B-43A0-4F41-960E-57020F89ED61}"/>
                </a:ext>
              </a:extLst>
            </p:cNvPr>
            <p:cNvSpPr/>
            <p:nvPr/>
          </p:nvSpPr>
          <p:spPr bwMode="auto">
            <a:xfrm>
              <a:off x="550088" y="2099385"/>
              <a:ext cx="1376251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2</a:t>
              </a:r>
            </a:p>
          </p:txBody>
        </p:sp>
        <p:sp>
          <p:nvSpPr>
            <p:cNvPr id="38" name="Chevron 62">
              <a:extLst>
                <a:ext uri="{FF2B5EF4-FFF2-40B4-BE49-F238E27FC236}">
                  <a16:creationId xmlns:a16="http://schemas.microsoft.com/office/drawing/2014/main" id="{971AF22B-474A-4C2B-9626-8A451044BAF5}"/>
                </a:ext>
              </a:extLst>
            </p:cNvPr>
            <p:cNvSpPr/>
            <p:nvPr/>
          </p:nvSpPr>
          <p:spPr bwMode="auto">
            <a:xfrm>
              <a:off x="1546815" y="2400633"/>
              <a:ext cx="3756897" cy="246805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3</a:t>
              </a:r>
            </a:p>
          </p:txBody>
        </p:sp>
        <p:sp>
          <p:nvSpPr>
            <p:cNvPr id="39" name="Chevron 74">
              <a:extLst>
                <a:ext uri="{FF2B5EF4-FFF2-40B4-BE49-F238E27FC236}">
                  <a16:creationId xmlns:a16="http://schemas.microsoft.com/office/drawing/2014/main" id="{073ABA22-9523-4F3C-8310-01EAAEA1A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836" y="2400633"/>
              <a:ext cx="1217158" cy="259508"/>
            </a:xfrm>
            <a:prstGeom prst="chevron">
              <a:avLst>
                <a:gd name="adj" fmla="val 50059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5C9DF47-1567-43DE-A265-96779471F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5312" y="1045019"/>
              <a:ext cx="1050398" cy="308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Today</a:t>
              </a:r>
            </a:p>
          </p:txBody>
        </p:sp>
        <p:sp>
          <p:nvSpPr>
            <p:cNvPr id="41" name="TextBox 112">
              <a:extLst>
                <a:ext uri="{FF2B5EF4-FFF2-40B4-BE49-F238E27FC236}">
                  <a16:creationId xmlns:a16="http://schemas.microsoft.com/office/drawing/2014/main" id="{B2988F9A-897A-457C-BC81-45F1B9F1CC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93477" y="4823946"/>
              <a:ext cx="1339833" cy="352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4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Release 17</a:t>
              </a:r>
              <a:endParaRPr lang="en-GB" altLang="en-US" sz="1200" b="1" dirty="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2" name="Chevron 80">
              <a:extLst>
                <a:ext uri="{FF2B5EF4-FFF2-40B4-BE49-F238E27FC236}">
                  <a16:creationId xmlns:a16="http://schemas.microsoft.com/office/drawing/2014/main" id="{5EF92A80-642E-4A1E-BBC2-FB383561CC21}"/>
                </a:ext>
              </a:extLst>
            </p:cNvPr>
            <p:cNvSpPr/>
            <p:nvPr/>
          </p:nvSpPr>
          <p:spPr bwMode="auto">
            <a:xfrm>
              <a:off x="3601608" y="2788988"/>
              <a:ext cx="1681019" cy="23047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ASN.1</a:t>
              </a:r>
            </a:p>
          </p:txBody>
        </p:sp>
        <p:sp>
          <p:nvSpPr>
            <p:cNvPr id="43" name="Chevron 75">
              <a:extLst>
                <a:ext uri="{FF2B5EF4-FFF2-40B4-BE49-F238E27FC236}">
                  <a16:creationId xmlns:a16="http://schemas.microsoft.com/office/drawing/2014/main" id="{E013BD5C-8522-4F2B-9E79-B6A85FF8E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887" y="2788988"/>
              <a:ext cx="1081066" cy="239546"/>
            </a:xfrm>
            <a:prstGeom prst="chevron">
              <a:avLst>
                <a:gd name="adj" fmla="val 50363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4" name="Chevron 58">
              <a:extLst>
                <a:ext uri="{FF2B5EF4-FFF2-40B4-BE49-F238E27FC236}">
                  <a16:creationId xmlns:a16="http://schemas.microsoft.com/office/drawing/2014/main" id="{D4C2903E-AAA5-4949-BE4A-ED8A41DBD6EE}"/>
                </a:ext>
              </a:extLst>
            </p:cNvPr>
            <p:cNvSpPr/>
            <p:nvPr/>
          </p:nvSpPr>
          <p:spPr bwMode="auto">
            <a:xfrm>
              <a:off x="622925" y="3538477"/>
              <a:ext cx="2204302" cy="23773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1 80%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0551500-5D60-4FFB-9E43-D75E5D753928}"/>
                </a:ext>
              </a:extLst>
            </p:cNvPr>
            <p:cNvSpPr/>
            <p:nvPr/>
          </p:nvSpPr>
          <p:spPr bwMode="auto">
            <a:xfrm>
              <a:off x="6932978" y="1680179"/>
              <a:ext cx="3319870" cy="23047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B27C99-F0E3-43B6-9D2F-F07AEA4F9EC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77744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61">
              <a:extLst>
                <a:ext uri="{FF2B5EF4-FFF2-40B4-BE49-F238E27FC236}">
                  <a16:creationId xmlns:a16="http://schemas.microsoft.com/office/drawing/2014/main" id="{C4FA8450-D9A0-45E7-9253-EA27D70D56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134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91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6DA9C59-EB61-4224-B523-0FE2248E2A3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8621664" y="1680179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TextBox 63">
              <a:extLst>
                <a:ext uri="{FF2B5EF4-FFF2-40B4-BE49-F238E27FC236}">
                  <a16:creationId xmlns:a16="http://schemas.microsoft.com/office/drawing/2014/main" id="{06B174BE-6E69-4587-9DB7-86778747E8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8560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92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073286B-F270-4D09-92E7-C66607C34E3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9463133" y="1680179"/>
              <a:ext cx="9583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" name="TextBox 65">
              <a:extLst>
                <a:ext uri="{FF2B5EF4-FFF2-40B4-BE49-F238E27FC236}">
                  <a16:creationId xmlns:a16="http://schemas.microsoft.com/office/drawing/2014/main" id="{ABD53EF1-2C45-4EFE-86F5-307CD1C1A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1811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FF6C46C-5A0A-4AAF-A90E-C8055A05A0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2183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TextBox 67">
              <a:extLst>
                <a:ext uri="{FF2B5EF4-FFF2-40B4-BE49-F238E27FC236}">
                  <a16:creationId xmlns:a16="http://schemas.microsoft.com/office/drawing/2014/main" id="{204CC227-1728-4686-AC7A-BF1E5E458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241" y="1680179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59AEBB0-E28B-4047-B7CA-FE501031F25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296933" y="191972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TextBox 116">
              <a:extLst>
                <a:ext uri="{FF2B5EF4-FFF2-40B4-BE49-F238E27FC236}">
                  <a16:creationId xmlns:a16="http://schemas.microsoft.com/office/drawing/2014/main" id="{7263B373-F94C-4EF5-93EE-F4D6600D41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3758" y="1389820"/>
              <a:ext cx="686209" cy="230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TSG#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93FEF1F-6535-45A8-B0D9-F0C73BD3B3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8312" y="1825358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6F002EA-3212-4BD5-B31C-891C93A438E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87442" y="5182633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" name="TextBox 112">
              <a:extLst>
                <a:ext uri="{FF2B5EF4-FFF2-40B4-BE49-F238E27FC236}">
                  <a16:creationId xmlns:a16="http://schemas.microsoft.com/office/drawing/2014/main" id="{E010DDB2-B8C6-40CB-84A8-3FDFA2D4C4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0283" y="5995641"/>
              <a:ext cx="1339831" cy="350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4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Release 18</a:t>
              </a:r>
              <a:endParaRPr lang="en-GB" altLang="en-US" sz="1200" b="1" dirty="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9" name="Chevron 80">
              <a:extLst>
                <a:ext uri="{FF2B5EF4-FFF2-40B4-BE49-F238E27FC236}">
                  <a16:creationId xmlns:a16="http://schemas.microsoft.com/office/drawing/2014/main" id="{F84E5AA5-49D7-4855-A156-28B96A4F0BD8}"/>
                </a:ext>
              </a:extLst>
            </p:cNvPr>
            <p:cNvSpPr/>
            <p:nvPr/>
          </p:nvSpPr>
          <p:spPr bwMode="auto">
            <a:xfrm>
              <a:off x="5184871" y="2794432"/>
              <a:ext cx="1767275" cy="217769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RAN4</a:t>
              </a:r>
            </a:p>
          </p:txBody>
        </p:sp>
        <p:sp>
          <p:nvSpPr>
            <p:cNvPr id="62" name="Chevron 72">
              <a:extLst>
                <a:ext uri="{FF2B5EF4-FFF2-40B4-BE49-F238E27FC236}">
                  <a16:creationId xmlns:a16="http://schemas.microsoft.com/office/drawing/2014/main" id="{1054AEE8-D493-49F1-A44D-8E010A316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3160" y="4656359"/>
              <a:ext cx="1082984" cy="244991"/>
            </a:xfrm>
            <a:prstGeom prst="chevron">
              <a:avLst>
                <a:gd name="adj" fmla="val 50067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65C8451-40FA-4369-96DE-AFA4EDB56BF5}"/>
                </a:ext>
              </a:extLst>
            </p:cNvPr>
            <p:cNvSpPr/>
            <p:nvPr/>
          </p:nvSpPr>
          <p:spPr bwMode="auto">
            <a:xfrm>
              <a:off x="10264349" y="1674735"/>
              <a:ext cx="1197989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95A37A5-DCD5-4D5D-A3D1-ED9F8B77007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956307" y="1672920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5" name="TextBox 61">
              <a:extLst>
                <a:ext uri="{FF2B5EF4-FFF2-40B4-BE49-F238E27FC236}">
                  <a16:creationId xmlns:a16="http://schemas.microsoft.com/office/drawing/2014/main" id="{C969A914-CDDC-4FA3-B6E8-838635D05C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13203" y="1672920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95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0FAFF79-DD10-4B3C-9F9E-506B46D6A17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56307" y="1912466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" name="Chevron 58">
              <a:extLst>
                <a:ext uri="{FF2B5EF4-FFF2-40B4-BE49-F238E27FC236}">
                  <a16:creationId xmlns:a16="http://schemas.microsoft.com/office/drawing/2014/main" id="{A3296C4F-6FAC-4957-92F0-ED43418B6200}"/>
                </a:ext>
              </a:extLst>
            </p:cNvPr>
            <p:cNvSpPr/>
            <p:nvPr/>
          </p:nvSpPr>
          <p:spPr bwMode="auto">
            <a:xfrm>
              <a:off x="3647446" y="4663616"/>
              <a:ext cx="5825106" cy="241311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3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EE90C5DC-5922-4B23-AF67-674CF6AD1F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45546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" name="Chevron 73">
              <a:extLst>
                <a:ext uri="{FF2B5EF4-FFF2-40B4-BE49-F238E27FC236}">
                  <a16:creationId xmlns:a16="http://schemas.microsoft.com/office/drawing/2014/main" id="{A67661D1-5628-4A41-B089-76208F518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398" y="4324260"/>
              <a:ext cx="1082982" cy="264952"/>
            </a:xfrm>
            <a:prstGeom prst="chevron">
              <a:avLst>
                <a:gd name="adj" fmla="val 50272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4A516526-2DB7-49ED-A4D1-A9E555B3B024}"/>
                </a:ext>
              </a:extLst>
            </p:cNvPr>
            <p:cNvSpPr/>
            <p:nvPr/>
          </p:nvSpPr>
          <p:spPr bwMode="auto">
            <a:xfrm>
              <a:off x="3816285" y="4324260"/>
              <a:ext cx="3201029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/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2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8B5437A-7A42-4DE7-A75A-BCC290CDC2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7444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CFBBA32-281E-4225-AB7D-A4454BB75B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15914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0A93E5E-5EFB-4152-9B04-8212616C4F8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03585" y="1919726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740C5E3-ED8C-4E4B-81EB-7BDD2DC81B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2463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42F5E40-213C-4537-8837-E9A92A35265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4479" y="191246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66612DF-6D86-42E9-BFBC-18EF85CE24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01608" y="1879802"/>
              <a:ext cx="0" cy="397247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6" name="Chevron 58">
              <a:extLst>
                <a:ext uri="{FF2B5EF4-FFF2-40B4-BE49-F238E27FC236}">
                  <a16:creationId xmlns:a16="http://schemas.microsoft.com/office/drawing/2014/main" id="{AD8F20A9-83D1-4A13-A471-09F76FD03B55}"/>
                </a:ext>
              </a:extLst>
            </p:cNvPr>
            <p:cNvSpPr/>
            <p:nvPr/>
          </p:nvSpPr>
          <p:spPr bwMode="auto">
            <a:xfrm>
              <a:off x="8320730" y="5690762"/>
              <a:ext cx="1150070" cy="239546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87" name="Chevron 58">
              <a:extLst>
                <a:ext uri="{FF2B5EF4-FFF2-40B4-BE49-F238E27FC236}">
                  <a16:creationId xmlns:a16="http://schemas.microsoft.com/office/drawing/2014/main" id="{44453B26-B65B-46A1-B13F-AEF25C6B3654}"/>
                </a:ext>
              </a:extLst>
            </p:cNvPr>
            <p:cNvSpPr/>
            <p:nvPr/>
          </p:nvSpPr>
          <p:spPr bwMode="auto">
            <a:xfrm>
              <a:off x="6400112" y="5692577"/>
              <a:ext cx="2204302" cy="237732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Rel-18 Stage 1 80%</a:t>
              </a:r>
            </a:p>
          </p:txBody>
        </p:sp>
      </p:grpSp>
      <p:sp>
        <p:nvSpPr>
          <p:cNvPr id="82" name="Chevron 60">
            <a:extLst>
              <a:ext uri="{FF2B5EF4-FFF2-40B4-BE49-F238E27FC236}">
                <a16:creationId xmlns:a16="http://schemas.microsoft.com/office/drawing/2014/main" id="{80AAF984-F8C6-4EA9-8425-13C0FAD33B60}"/>
              </a:ext>
            </a:extLst>
          </p:cNvPr>
          <p:cNvSpPr/>
          <p:nvPr/>
        </p:nvSpPr>
        <p:spPr bwMode="auto">
          <a:xfrm>
            <a:off x="6881600" y="4319642"/>
            <a:ext cx="953840" cy="254064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800" b="1" dirty="0">
                <a:ea typeface="ＭＳ Ｐゴシック" charset="-128"/>
                <a:cs typeface="Arial" pitchFamily="34" charset="0"/>
              </a:rPr>
              <a:t>St 2 extension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257FD-11DD-4F14-B82D-BB0FF2646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4</a:t>
            </a:fld>
            <a:endParaRPr lang="en-GB"/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78E99478-15E4-4F60-A892-8A6DF4AE8F01}"/>
              </a:ext>
            </a:extLst>
          </p:cNvPr>
          <p:cNvSpPr/>
          <p:nvPr/>
        </p:nvSpPr>
        <p:spPr bwMode="auto">
          <a:xfrm>
            <a:off x="9341417" y="4657141"/>
            <a:ext cx="953435" cy="254064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800" b="1" dirty="0">
                <a:ea typeface="ＭＳ Ｐゴシック" charset="-128"/>
                <a:cs typeface="Arial" pitchFamily="34" charset="0"/>
              </a:rPr>
              <a:t>St 3 extension</a:t>
            </a:r>
          </a:p>
        </p:txBody>
      </p:sp>
    </p:spTree>
    <p:extLst>
      <p:ext uri="{BB962C8B-B14F-4D97-AF65-F5344CB8AC3E}">
        <p14:creationId xmlns:p14="http://schemas.microsoft.com/office/powerpoint/2010/main" val="3321137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A806357-40F0-4937-88AE-D88110C60F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26130" y="1329934"/>
            <a:ext cx="28375" cy="5014136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D000ECCE-274B-4564-8D81-1964DB625457}"/>
              </a:ext>
            </a:extLst>
          </p:cNvPr>
          <p:cNvGrpSpPr/>
          <p:nvPr/>
        </p:nvGrpSpPr>
        <p:grpSpPr>
          <a:xfrm>
            <a:off x="532836" y="1053939"/>
            <a:ext cx="11109680" cy="4919515"/>
            <a:chOff x="532836" y="1053939"/>
            <a:chExt cx="11109680" cy="4919515"/>
          </a:xfrm>
        </p:grpSpPr>
        <p:sp>
          <p:nvSpPr>
            <p:cNvPr id="5" name="TextBox 77">
              <a:extLst>
                <a:ext uri="{FF2B5EF4-FFF2-40B4-BE49-F238E27FC236}">
                  <a16:creationId xmlns:a16="http://schemas.microsoft.com/office/drawing/2014/main" id="{4A340CFF-F07B-4A15-B54C-417F1FE3BAB8}"/>
                </a:ext>
              </a:extLst>
            </p:cNvPr>
            <p:cNvSpPr txBox="1"/>
            <p:nvPr/>
          </p:nvSpPr>
          <p:spPr>
            <a:xfrm>
              <a:off x="7826200" y="1329934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2021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6" name="TextBox 85">
              <a:extLst>
                <a:ext uri="{FF2B5EF4-FFF2-40B4-BE49-F238E27FC236}">
                  <a16:creationId xmlns:a16="http://schemas.microsoft.com/office/drawing/2014/main" id="{0BA18B71-67CF-4DBA-A177-DDC1DA3547A5}"/>
                </a:ext>
              </a:extLst>
            </p:cNvPr>
            <p:cNvSpPr txBox="1"/>
            <p:nvPr/>
          </p:nvSpPr>
          <p:spPr>
            <a:xfrm>
              <a:off x="10739711" y="130815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2022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" name="Chevron 58">
              <a:extLst>
                <a:ext uri="{FF2B5EF4-FFF2-40B4-BE49-F238E27FC236}">
                  <a16:creationId xmlns:a16="http://schemas.microsoft.com/office/drawing/2014/main" id="{3F470836-92BF-4A2A-9347-D1CA6CD45D90}"/>
                </a:ext>
              </a:extLst>
            </p:cNvPr>
            <p:cNvSpPr/>
            <p:nvPr/>
          </p:nvSpPr>
          <p:spPr bwMode="auto">
            <a:xfrm>
              <a:off x="2543543" y="3536662"/>
              <a:ext cx="1150070" cy="239546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973DBD2-BA39-4C43-B29D-4CD376F70B8B}"/>
                </a:ext>
              </a:extLst>
            </p:cNvPr>
            <p:cNvSpPr/>
            <p:nvPr/>
          </p:nvSpPr>
          <p:spPr bwMode="auto">
            <a:xfrm>
              <a:off x="676595" y="1681994"/>
              <a:ext cx="2890510" cy="23047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5E704E9-4BA5-433E-94BF-2617E1E4FD0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128956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71">
              <a:extLst>
                <a:ext uri="{FF2B5EF4-FFF2-40B4-BE49-F238E27FC236}">
                  <a16:creationId xmlns:a16="http://schemas.microsoft.com/office/drawing/2014/main" id="{94A23F67-254A-4DC0-B7B2-2387273E8F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851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FB92EA-181A-4A07-9CE1-3F52784808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976175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Box 73">
              <a:extLst>
                <a:ext uri="{FF2B5EF4-FFF2-40B4-BE49-F238E27FC236}">
                  <a16:creationId xmlns:a16="http://schemas.microsoft.com/office/drawing/2014/main" id="{469901D8-9265-4582-8190-B298883989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3070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1E9DCD8-799E-41BF-B693-F17A1F4CD61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81764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Box 75">
              <a:extLst>
                <a:ext uri="{FF2B5EF4-FFF2-40B4-BE49-F238E27FC236}">
                  <a16:creationId xmlns:a16="http://schemas.microsoft.com/office/drawing/2014/main" id="{F99E5E4A-E9FE-455C-AE31-6D166603D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102" y="1685442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85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0EC0359-E217-4CF5-A8E1-36CE3878B84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572855" y="1681994"/>
              <a:ext cx="13418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77">
              <a:extLst>
                <a:ext uri="{FF2B5EF4-FFF2-40B4-BE49-F238E27FC236}">
                  <a16:creationId xmlns:a16="http://schemas.microsoft.com/office/drawing/2014/main" id="{0802723E-D91C-431D-91B5-9C22C63B91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9752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86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1BEE8-CE76-47F0-899A-9EE49F45FC49}"/>
                </a:ext>
              </a:extLst>
            </p:cNvPr>
            <p:cNvSpPr/>
            <p:nvPr/>
          </p:nvSpPr>
          <p:spPr bwMode="auto">
            <a:xfrm>
              <a:off x="3607357" y="1681994"/>
              <a:ext cx="3321787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EDB5D-4356-4690-BF1F-1AC01ACFC30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49291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TextBox 82">
              <a:extLst>
                <a:ext uri="{FF2B5EF4-FFF2-40B4-BE49-F238E27FC236}">
                  <a16:creationId xmlns:a16="http://schemas.microsoft.com/office/drawing/2014/main" id="{D2C42C14-3F63-4E9F-B6E0-EE6B31BCE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7891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87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E1F82CD-4794-4EE8-930A-BBB71E0677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340130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TextBox 84">
              <a:extLst>
                <a:ext uri="{FF2B5EF4-FFF2-40B4-BE49-F238E27FC236}">
                  <a16:creationId xmlns:a16="http://schemas.microsoft.com/office/drawing/2014/main" id="{FBB1B8F6-15F1-4C5E-BA2C-9FDADF87B0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5109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88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69D9868-2879-44C9-BBCD-D9182B3B771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179681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3E1E6580-8EFE-495A-B308-759671A346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6578" y="1681994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89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BEA631-19C9-4573-A62D-D25069F2C71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936812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Box 88">
              <a:extLst>
                <a:ext uri="{FF2B5EF4-FFF2-40B4-BE49-F238E27FC236}">
                  <a16:creationId xmlns:a16="http://schemas.microsoft.com/office/drawing/2014/main" id="{685E2BF0-48D3-4CEF-9771-94D8983AF4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3707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90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D604AE6-1617-40B4-98A8-360AA39F88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4024" y="3157380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A0A125-B021-4BBC-B1F7-A47D0D7C13F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492912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TextBox 45">
              <a:extLst>
                <a:ext uri="{FF2B5EF4-FFF2-40B4-BE49-F238E27FC236}">
                  <a16:creationId xmlns:a16="http://schemas.microsoft.com/office/drawing/2014/main" id="{1267B690-2E46-4456-834A-14C5544988ED}"/>
                </a:ext>
              </a:extLst>
            </p:cNvPr>
            <p:cNvSpPr txBox="1"/>
            <p:nvPr/>
          </p:nvSpPr>
          <p:spPr>
            <a:xfrm>
              <a:off x="1466310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2019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33" name="TextBox 46">
              <a:extLst>
                <a:ext uri="{FF2B5EF4-FFF2-40B4-BE49-F238E27FC236}">
                  <a16:creationId xmlns:a16="http://schemas.microsoft.com/office/drawing/2014/main" id="{802DA61C-E5C6-4F46-A64A-86C1E12FE780}"/>
                </a:ext>
              </a:extLst>
            </p:cNvPr>
            <p:cNvSpPr txBox="1"/>
            <p:nvPr/>
          </p:nvSpPr>
          <p:spPr>
            <a:xfrm>
              <a:off x="4912688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2020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0DB4D33-CA8A-4F21-ABB1-A23C18EE55C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28956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95BF711-A181-4167-B253-2641B226D84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970424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C2BBD4D-6749-40BA-A42C-3ABD053B378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811893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Chevron 60">
              <a:extLst>
                <a:ext uri="{FF2B5EF4-FFF2-40B4-BE49-F238E27FC236}">
                  <a16:creationId xmlns:a16="http://schemas.microsoft.com/office/drawing/2014/main" id="{94BDA22B-43A0-4F41-960E-57020F89ED61}"/>
                </a:ext>
              </a:extLst>
            </p:cNvPr>
            <p:cNvSpPr/>
            <p:nvPr/>
          </p:nvSpPr>
          <p:spPr bwMode="auto">
            <a:xfrm>
              <a:off x="550088" y="2099385"/>
              <a:ext cx="1376251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2</a:t>
              </a:r>
            </a:p>
          </p:txBody>
        </p:sp>
        <p:sp>
          <p:nvSpPr>
            <p:cNvPr id="38" name="Chevron 62">
              <a:extLst>
                <a:ext uri="{FF2B5EF4-FFF2-40B4-BE49-F238E27FC236}">
                  <a16:creationId xmlns:a16="http://schemas.microsoft.com/office/drawing/2014/main" id="{971AF22B-474A-4C2B-9626-8A451044BAF5}"/>
                </a:ext>
              </a:extLst>
            </p:cNvPr>
            <p:cNvSpPr/>
            <p:nvPr/>
          </p:nvSpPr>
          <p:spPr bwMode="auto">
            <a:xfrm>
              <a:off x="1546815" y="2400633"/>
              <a:ext cx="3756897" cy="246805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3</a:t>
              </a:r>
            </a:p>
          </p:txBody>
        </p:sp>
        <p:sp>
          <p:nvSpPr>
            <p:cNvPr id="39" name="Chevron 74">
              <a:extLst>
                <a:ext uri="{FF2B5EF4-FFF2-40B4-BE49-F238E27FC236}">
                  <a16:creationId xmlns:a16="http://schemas.microsoft.com/office/drawing/2014/main" id="{073ABA22-9523-4F3C-8310-01EAAEA1A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836" y="2400633"/>
              <a:ext cx="1217158" cy="259508"/>
            </a:xfrm>
            <a:prstGeom prst="chevron">
              <a:avLst>
                <a:gd name="adj" fmla="val 50059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5C9DF47-1567-43DE-A265-96779471F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0856" y="1053939"/>
              <a:ext cx="1050398" cy="308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Today</a:t>
              </a:r>
            </a:p>
          </p:txBody>
        </p:sp>
        <p:sp>
          <p:nvSpPr>
            <p:cNvPr id="42" name="Chevron 80">
              <a:extLst>
                <a:ext uri="{FF2B5EF4-FFF2-40B4-BE49-F238E27FC236}">
                  <a16:creationId xmlns:a16="http://schemas.microsoft.com/office/drawing/2014/main" id="{5EF92A80-642E-4A1E-BBC2-FB383561CC21}"/>
                </a:ext>
              </a:extLst>
            </p:cNvPr>
            <p:cNvSpPr/>
            <p:nvPr/>
          </p:nvSpPr>
          <p:spPr bwMode="auto">
            <a:xfrm>
              <a:off x="3601608" y="2788988"/>
              <a:ext cx="1681019" cy="23047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ASN.1</a:t>
              </a:r>
            </a:p>
          </p:txBody>
        </p:sp>
        <p:sp>
          <p:nvSpPr>
            <p:cNvPr id="43" name="Chevron 75">
              <a:extLst>
                <a:ext uri="{FF2B5EF4-FFF2-40B4-BE49-F238E27FC236}">
                  <a16:creationId xmlns:a16="http://schemas.microsoft.com/office/drawing/2014/main" id="{E013BD5C-8522-4F2B-9E79-B6A85FF8E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887" y="2788988"/>
              <a:ext cx="1081066" cy="239546"/>
            </a:xfrm>
            <a:prstGeom prst="chevron">
              <a:avLst>
                <a:gd name="adj" fmla="val 50363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4" name="Chevron 58">
              <a:extLst>
                <a:ext uri="{FF2B5EF4-FFF2-40B4-BE49-F238E27FC236}">
                  <a16:creationId xmlns:a16="http://schemas.microsoft.com/office/drawing/2014/main" id="{D4C2903E-AAA5-4949-BE4A-ED8A41DBD6EE}"/>
                </a:ext>
              </a:extLst>
            </p:cNvPr>
            <p:cNvSpPr/>
            <p:nvPr/>
          </p:nvSpPr>
          <p:spPr bwMode="auto">
            <a:xfrm>
              <a:off x="622925" y="3538477"/>
              <a:ext cx="2204302" cy="23773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1 80%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0551500-5D60-4FFB-9E43-D75E5D753928}"/>
                </a:ext>
              </a:extLst>
            </p:cNvPr>
            <p:cNvSpPr/>
            <p:nvPr/>
          </p:nvSpPr>
          <p:spPr bwMode="auto">
            <a:xfrm>
              <a:off x="6932978" y="1680179"/>
              <a:ext cx="3319870" cy="23047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B27C99-F0E3-43B6-9D2F-F07AEA4F9EC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77744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61">
              <a:extLst>
                <a:ext uri="{FF2B5EF4-FFF2-40B4-BE49-F238E27FC236}">
                  <a16:creationId xmlns:a16="http://schemas.microsoft.com/office/drawing/2014/main" id="{C4FA8450-D9A0-45E7-9253-EA27D70D56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134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91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6DA9C59-EB61-4224-B523-0FE2248E2A3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8621664" y="1680179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TextBox 63">
              <a:extLst>
                <a:ext uri="{FF2B5EF4-FFF2-40B4-BE49-F238E27FC236}">
                  <a16:creationId xmlns:a16="http://schemas.microsoft.com/office/drawing/2014/main" id="{06B174BE-6E69-4587-9DB7-86778747E8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8560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92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073286B-F270-4D09-92E7-C66607C34E3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9463133" y="1680179"/>
              <a:ext cx="9583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" name="TextBox 65">
              <a:extLst>
                <a:ext uri="{FF2B5EF4-FFF2-40B4-BE49-F238E27FC236}">
                  <a16:creationId xmlns:a16="http://schemas.microsoft.com/office/drawing/2014/main" id="{ABD53EF1-2C45-4EFE-86F5-307CD1C1A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1811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FF6C46C-5A0A-4AAF-A90E-C8055A05A0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2183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TextBox 67">
              <a:extLst>
                <a:ext uri="{FF2B5EF4-FFF2-40B4-BE49-F238E27FC236}">
                  <a16:creationId xmlns:a16="http://schemas.microsoft.com/office/drawing/2014/main" id="{204CC227-1728-4686-AC7A-BF1E5E458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241" y="1680179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59AEBB0-E28B-4047-B7CA-FE501031F25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296933" y="191972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TextBox 116">
              <a:extLst>
                <a:ext uri="{FF2B5EF4-FFF2-40B4-BE49-F238E27FC236}">
                  <a16:creationId xmlns:a16="http://schemas.microsoft.com/office/drawing/2014/main" id="{7263B373-F94C-4EF5-93EE-F4D6600D41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3758" y="1389820"/>
              <a:ext cx="686209" cy="230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TSG#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93FEF1F-6535-45A8-B0D9-F0C73BD3B3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8312" y="1825358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6F002EA-3212-4BD5-B31C-891C93A438E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87442" y="5182633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" name="Chevron 80">
              <a:extLst>
                <a:ext uri="{FF2B5EF4-FFF2-40B4-BE49-F238E27FC236}">
                  <a16:creationId xmlns:a16="http://schemas.microsoft.com/office/drawing/2014/main" id="{F84E5AA5-49D7-4855-A156-28B96A4F0BD8}"/>
                </a:ext>
              </a:extLst>
            </p:cNvPr>
            <p:cNvSpPr/>
            <p:nvPr/>
          </p:nvSpPr>
          <p:spPr bwMode="auto">
            <a:xfrm>
              <a:off x="5184871" y="2794432"/>
              <a:ext cx="1767275" cy="217769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RAN4</a:t>
              </a:r>
            </a:p>
          </p:txBody>
        </p:sp>
        <p:sp>
          <p:nvSpPr>
            <p:cNvPr id="62" name="Chevron 72">
              <a:extLst>
                <a:ext uri="{FF2B5EF4-FFF2-40B4-BE49-F238E27FC236}">
                  <a16:creationId xmlns:a16="http://schemas.microsoft.com/office/drawing/2014/main" id="{1054AEE8-D493-49F1-A44D-8E010A316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3160" y="4656359"/>
              <a:ext cx="1082984" cy="244991"/>
            </a:xfrm>
            <a:prstGeom prst="chevron">
              <a:avLst>
                <a:gd name="adj" fmla="val 50067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65C8451-40FA-4369-96DE-AFA4EDB56BF5}"/>
                </a:ext>
              </a:extLst>
            </p:cNvPr>
            <p:cNvSpPr/>
            <p:nvPr/>
          </p:nvSpPr>
          <p:spPr bwMode="auto">
            <a:xfrm>
              <a:off x="10264349" y="1674735"/>
              <a:ext cx="1197989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95A37A5-DCD5-4D5D-A3D1-ED9F8B77007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956307" y="1672920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5" name="TextBox 61">
              <a:extLst>
                <a:ext uri="{FF2B5EF4-FFF2-40B4-BE49-F238E27FC236}">
                  <a16:creationId xmlns:a16="http://schemas.microsoft.com/office/drawing/2014/main" id="{C969A914-CDDC-4FA3-B6E8-838635D05C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13203" y="1672920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95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0FAFF79-DD10-4B3C-9F9E-506B46D6A17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56307" y="1912466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" name="Chevron 58">
              <a:extLst>
                <a:ext uri="{FF2B5EF4-FFF2-40B4-BE49-F238E27FC236}">
                  <a16:creationId xmlns:a16="http://schemas.microsoft.com/office/drawing/2014/main" id="{A3296C4F-6FAC-4957-92F0-ED43418B6200}"/>
                </a:ext>
              </a:extLst>
            </p:cNvPr>
            <p:cNvSpPr/>
            <p:nvPr/>
          </p:nvSpPr>
          <p:spPr bwMode="auto">
            <a:xfrm>
              <a:off x="3647446" y="4663616"/>
              <a:ext cx="5825106" cy="241311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3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EE90C5DC-5922-4B23-AF67-674CF6AD1F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45546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" name="Chevron 73">
              <a:extLst>
                <a:ext uri="{FF2B5EF4-FFF2-40B4-BE49-F238E27FC236}">
                  <a16:creationId xmlns:a16="http://schemas.microsoft.com/office/drawing/2014/main" id="{A67661D1-5628-4A41-B089-76208F518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398" y="4324260"/>
              <a:ext cx="1082982" cy="264952"/>
            </a:xfrm>
            <a:prstGeom prst="chevron">
              <a:avLst>
                <a:gd name="adj" fmla="val 50272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4A516526-2DB7-49ED-A4D1-A9E555B3B024}"/>
                </a:ext>
              </a:extLst>
            </p:cNvPr>
            <p:cNvSpPr/>
            <p:nvPr/>
          </p:nvSpPr>
          <p:spPr bwMode="auto">
            <a:xfrm>
              <a:off x="3816285" y="4324260"/>
              <a:ext cx="3201029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/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2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8B5437A-7A42-4DE7-A75A-BCC290CDC2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7444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CFBBA32-281E-4225-AB7D-A4454BB75B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15914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0A93E5E-5EFB-4152-9B04-8212616C4F8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03585" y="1919726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740C5E3-ED8C-4E4B-81EB-7BDD2DC81B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2463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42F5E40-213C-4537-8837-E9A92A35265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4479" y="191246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66612DF-6D86-42E9-BFBC-18EF85CE24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01608" y="1879802"/>
              <a:ext cx="0" cy="397247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6" name="Chevron 58">
              <a:extLst>
                <a:ext uri="{FF2B5EF4-FFF2-40B4-BE49-F238E27FC236}">
                  <a16:creationId xmlns:a16="http://schemas.microsoft.com/office/drawing/2014/main" id="{AD8F20A9-83D1-4A13-A471-09F76FD03B55}"/>
                </a:ext>
              </a:extLst>
            </p:cNvPr>
            <p:cNvSpPr/>
            <p:nvPr/>
          </p:nvSpPr>
          <p:spPr bwMode="auto">
            <a:xfrm>
              <a:off x="9185576" y="5689854"/>
              <a:ext cx="1150070" cy="283600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87" name="Chevron 58">
              <a:extLst>
                <a:ext uri="{FF2B5EF4-FFF2-40B4-BE49-F238E27FC236}">
                  <a16:creationId xmlns:a16="http://schemas.microsoft.com/office/drawing/2014/main" id="{44453B26-B65B-46A1-B13F-AEF25C6B3654}"/>
                </a:ext>
              </a:extLst>
            </p:cNvPr>
            <p:cNvSpPr/>
            <p:nvPr/>
          </p:nvSpPr>
          <p:spPr bwMode="auto">
            <a:xfrm>
              <a:off x="6400112" y="5692576"/>
              <a:ext cx="3094066" cy="274013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Rel-18 Stage 1 80%</a:t>
              </a:r>
            </a:p>
          </p:txBody>
        </p:sp>
      </p:grpSp>
      <p:sp>
        <p:nvSpPr>
          <p:cNvPr id="82" name="Chevron 60">
            <a:extLst>
              <a:ext uri="{FF2B5EF4-FFF2-40B4-BE49-F238E27FC236}">
                <a16:creationId xmlns:a16="http://schemas.microsoft.com/office/drawing/2014/main" id="{80AAF984-F8C6-4EA9-8425-13C0FAD33B60}"/>
              </a:ext>
            </a:extLst>
          </p:cNvPr>
          <p:cNvSpPr/>
          <p:nvPr/>
        </p:nvSpPr>
        <p:spPr bwMode="auto">
          <a:xfrm>
            <a:off x="6881600" y="4312552"/>
            <a:ext cx="1732772" cy="264954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900" b="1" dirty="0">
                <a:ea typeface="ＭＳ Ｐゴシック" charset="-128"/>
                <a:cs typeface="Arial" pitchFamily="34" charset="0"/>
              </a:rPr>
              <a:t>St 2 extension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257FD-11DD-4F14-B82D-BB0FF2646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5</a:t>
            </a:fld>
            <a:endParaRPr lang="en-GB"/>
          </a:p>
        </p:txBody>
      </p:sp>
      <p:sp>
        <p:nvSpPr>
          <p:cNvPr id="84" name="Title 1">
            <a:extLst>
              <a:ext uri="{FF2B5EF4-FFF2-40B4-BE49-F238E27FC236}">
                <a16:creationId xmlns:a16="http://schemas.microsoft.com/office/drawing/2014/main" id="{A22B8FEF-0BAE-40D0-9EC7-3885B58D1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51" y="182942"/>
            <a:ext cx="10515600" cy="1325563"/>
          </a:xfrm>
        </p:spPr>
        <p:txBody>
          <a:bodyPr/>
          <a:lstStyle/>
          <a:p>
            <a:r>
              <a:rPr lang="en-GB" b="1" dirty="0"/>
              <a:t>2</a:t>
            </a:r>
            <a:r>
              <a:rPr lang="en-GB" b="1" baseline="30000" dirty="0"/>
              <a:t>nd</a:t>
            </a:r>
            <a:r>
              <a:rPr lang="en-GB" b="1" dirty="0"/>
              <a:t> Scenario: Rel-17 + 6</a:t>
            </a:r>
          </a:p>
        </p:txBody>
      </p:sp>
      <p:sp>
        <p:nvSpPr>
          <p:cNvPr id="92" name="TextBox 112">
            <a:extLst>
              <a:ext uri="{FF2B5EF4-FFF2-40B4-BE49-F238E27FC236}">
                <a16:creationId xmlns:a16="http://schemas.microsoft.com/office/drawing/2014/main" id="{8B6F13BC-FF38-4AA5-A5DD-CD53408B4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0283" y="2772656"/>
            <a:ext cx="1339831" cy="35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16</a:t>
            </a:r>
            <a:endParaRPr lang="en-GB" altLang="en-US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3" name="TextBox 112">
            <a:extLst>
              <a:ext uri="{FF2B5EF4-FFF2-40B4-BE49-F238E27FC236}">
                <a16:creationId xmlns:a16="http://schemas.microsoft.com/office/drawing/2014/main" id="{D47F2CF1-2187-4BA9-8C8C-752F3866E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3477" y="4823946"/>
            <a:ext cx="1339833" cy="35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17</a:t>
            </a:r>
            <a:endParaRPr lang="en-GB" altLang="en-US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4" name="TextBox 112">
            <a:extLst>
              <a:ext uri="{FF2B5EF4-FFF2-40B4-BE49-F238E27FC236}">
                <a16:creationId xmlns:a16="http://schemas.microsoft.com/office/drawing/2014/main" id="{823A1DCE-675C-41F9-B518-F315388409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0283" y="5995641"/>
            <a:ext cx="1339831" cy="35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18</a:t>
            </a:r>
            <a:endParaRPr lang="en-GB" altLang="en-US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5" name="Chevron 60">
            <a:extLst>
              <a:ext uri="{FF2B5EF4-FFF2-40B4-BE49-F238E27FC236}">
                <a16:creationId xmlns:a16="http://schemas.microsoft.com/office/drawing/2014/main" id="{FDAA0581-0DA2-401B-A6B6-8CD7A0C97A2E}"/>
              </a:ext>
            </a:extLst>
          </p:cNvPr>
          <p:cNvSpPr/>
          <p:nvPr/>
        </p:nvSpPr>
        <p:spPr bwMode="auto">
          <a:xfrm>
            <a:off x="9331833" y="4656359"/>
            <a:ext cx="1732772" cy="264954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900" b="1" dirty="0">
                <a:ea typeface="ＭＳ Ｐゴシック" charset="-128"/>
                <a:cs typeface="Arial" pitchFamily="34" charset="0"/>
              </a:rPr>
              <a:t>St 3 extension</a:t>
            </a:r>
          </a:p>
        </p:txBody>
      </p:sp>
    </p:spTree>
    <p:extLst>
      <p:ext uri="{BB962C8B-B14F-4D97-AF65-F5344CB8AC3E}">
        <p14:creationId xmlns:p14="http://schemas.microsoft.com/office/powerpoint/2010/main" val="3679690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A806357-40F0-4937-88AE-D88110C60F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18486" y="1447846"/>
            <a:ext cx="28375" cy="5014136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257FD-11DD-4F14-B82D-BB0FF2646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6</a:t>
            </a:fld>
            <a:endParaRPr lang="en-GB"/>
          </a:p>
        </p:txBody>
      </p:sp>
      <p:sp>
        <p:nvSpPr>
          <p:cNvPr id="84" name="Title 1">
            <a:extLst>
              <a:ext uri="{FF2B5EF4-FFF2-40B4-BE49-F238E27FC236}">
                <a16:creationId xmlns:a16="http://schemas.microsoft.com/office/drawing/2014/main" id="{C1701753-5CEB-45DD-8745-F2EA51A39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51" y="182942"/>
            <a:ext cx="10515600" cy="1325563"/>
          </a:xfrm>
        </p:spPr>
        <p:txBody>
          <a:bodyPr/>
          <a:lstStyle/>
          <a:p>
            <a:r>
              <a:rPr lang="en-GB" b="1" dirty="0"/>
              <a:t>3</a:t>
            </a:r>
            <a:r>
              <a:rPr lang="en-GB" b="1" baseline="30000" dirty="0"/>
              <a:t>rd</a:t>
            </a:r>
            <a:r>
              <a:rPr lang="en-GB" b="1" dirty="0"/>
              <a:t> Scenario: Rel-17 + 9</a:t>
            </a:r>
          </a:p>
        </p:txBody>
      </p:sp>
      <p:sp>
        <p:nvSpPr>
          <p:cNvPr id="92" name="TextBox 112">
            <a:extLst>
              <a:ext uri="{FF2B5EF4-FFF2-40B4-BE49-F238E27FC236}">
                <a16:creationId xmlns:a16="http://schemas.microsoft.com/office/drawing/2014/main" id="{AA9F39DD-7653-4E2F-96FB-8A841C9E60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0283" y="2772656"/>
            <a:ext cx="1339831" cy="35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16</a:t>
            </a:r>
            <a:endParaRPr lang="en-GB" altLang="en-US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3" name="TextBox 112">
            <a:extLst>
              <a:ext uri="{FF2B5EF4-FFF2-40B4-BE49-F238E27FC236}">
                <a16:creationId xmlns:a16="http://schemas.microsoft.com/office/drawing/2014/main" id="{2565207D-3C40-4DB7-A85A-9EB92EFF2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3477" y="4823946"/>
            <a:ext cx="1339833" cy="35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17</a:t>
            </a:r>
            <a:endParaRPr lang="en-GB" altLang="en-US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94" name="TextBox 112">
            <a:extLst>
              <a:ext uri="{FF2B5EF4-FFF2-40B4-BE49-F238E27FC236}">
                <a16:creationId xmlns:a16="http://schemas.microsoft.com/office/drawing/2014/main" id="{0C424698-633F-457F-94E0-5FEF69247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0283" y="5995641"/>
            <a:ext cx="1339831" cy="35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b="1" dirty="0">
                <a:solidFill>
                  <a:srgbClr val="00B050"/>
                </a:solidFill>
                <a:latin typeface="Arial" panose="020B0604020202020204" pitchFamily="34" charset="0"/>
              </a:rPr>
              <a:t>Release 18</a:t>
            </a:r>
            <a:endParaRPr lang="en-GB" altLang="en-US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82" name="Chevron 60">
            <a:extLst>
              <a:ext uri="{FF2B5EF4-FFF2-40B4-BE49-F238E27FC236}">
                <a16:creationId xmlns:a16="http://schemas.microsoft.com/office/drawing/2014/main" id="{80AAF984-F8C6-4EA9-8425-13C0FAD33B60}"/>
              </a:ext>
            </a:extLst>
          </p:cNvPr>
          <p:cNvSpPr/>
          <p:nvPr/>
        </p:nvSpPr>
        <p:spPr bwMode="auto">
          <a:xfrm>
            <a:off x="7002940" y="4324260"/>
            <a:ext cx="2543572" cy="254064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900" b="1" dirty="0">
                <a:ea typeface="ＭＳ Ｐゴシック" charset="-128"/>
                <a:cs typeface="Arial" pitchFamily="34" charset="0"/>
              </a:rPr>
              <a:t>St 2 extension</a:t>
            </a:r>
          </a:p>
        </p:txBody>
      </p:sp>
      <p:sp>
        <p:nvSpPr>
          <p:cNvPr id="95" name="Chevron 60">
            <a:extLst>
              <a:ext uri="{FF2B5EF4-FFF2-40B4-BE49-F238E27FC236}">
                <a16:creationId xmlns:a16="http://schemas.microsoft.com/office/drawing/2014/main" id="{8292AF77-3301-4B14-AA3D-CE67DEF5DDF9}"/>
              </a:ext>
            </a:extLst>
          </p:cNvPr>
          <p:cNvSpPr/>
          <p:nvPr/>
        </p:nvSpPr>
        <p:spPr bwMode="auto">
          <a:xfrm>
            <a:off x="9425967" y="4677173"/>
            <a:ext cx="2543572" cy="246803"/>
          </a:xfrm>
          <a:prstGeom prst="chevron">
            <a:avLst/>
          </a:prstGeom>
          <a:solidFill>
            <a:srgbClr val="92D05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FR" sz="900" b="1" dirty="0">
                <a:ea typeface="ＭＳ Ｐゴシック" charset="-128"/>
                <a:cs typeface="Arial" pitchFamily="34" charset="0"/>
              </a:rPr>
              <a:t>St 3 extension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000ECCE-274B-4564-8D81-1964DB625457}"/>
              </a:ext>
            </a:extLst>
          </p:cNvPr>
          <p:cNvGrpSpPr/>
          <p:nvPr/>
        </p:nvGrpSpPr>
        <p:grpSpPr>
          <a:xfrm>
            <a:off x="629632" y="1090660"/>
            <a:ext cx="11109680" cy="4904981"/>
            <a:chOff x="532836" y="1078868"/>
            <a:chExt cx="11109680" cy="4904981"/>
          </a:xfrm>
        </p:grpSpPr>
        <p:sp>
          <p:nvSpPr>
            <p:cNvPr id="5" name="TextBox 77">
              <a:extLst>
                <a:ext uri="{FF2B5EF4-FFF2-40B4-BE49-F238E27FC236}">
                  <a16:creationId xmlns:a16="http://schemas.microsoft.com/office/drawing/2014/main" id="{4A340CFF-F07B-4A15-B54C-417F1FE3BAB8}"/>
                </a:ext>
              </a:extLst>
            </p:cNvPr>
            <p:cNvSpPr txBox="1"/>
            <p:nvPr/>
          </p:nvSpPr>
          <p:spPr>
            <a:xfrm>
              <a:off x="7826200" y="1329934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2021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6" name="TextBox 85">
              <a:extLst>
                <a:ext uri="{FF2B5EF4-FFF2-40B4-BE49-F238E27FC236}">
                  <a16:creationId xmlns:a16="http://schemas.microsoft.com/office/drawing/2014/main" id="{0BA18B71-67CF-4DBA-A177-DDC1DA3547A5}"/>
                </a:ext>
              </a:extLst>
            </p:cNvPr>
            <p:cNvSpPr txBox="1"/>
            <p:nvPr/>
          </p:nvSpPr>
          <p:spPr>
            <a:xfrm>
              <a:off x="10739711" y="130815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2022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" name="Chevron 58">
              <a:extLst>
                <a:ext uri="{FF2B5EF4-FFF2-40B4-BE49-F238E27FC236}">
                  <a16:creationId xmlns:a16="http://schemas.microsoft.com/office/drawing/2014/main" id="{3F470836-92BF-4A2A-9347-D1CA6CD45D90}"/>
                </a:ext>
              </a:extLst>
            </p:cNvPr>
            <p:cNvSpPr/>
            <p:nvPr/>
          </p:nvSpPr>
          <p:spPr bwMode="auto">
            <a:xfrm>
              <a:off x="2543543" y="3536662"/>
              <a:ext cx="1150070" cy="239546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973DBD2-BA39-4C43-B29D-4CD376F70B8B}"/>
                </a:ext>
              </a:extLst>
            </p:cNvPr>
            <p:cNvSpPr/>
            <p:nvPr/>
          </p:nvSpPr>
          <p:spPr bwMode="auto">
            <a:xfrm>
              <a:off x="676595" y="1681994"/>
              <a:ext cx="2890510" cy="23047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5E704E9-4BA5-433E-94BF-2617E1E4FD0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128956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71">
              <a:extLst>
                <a:ext uri="{FF2B5EF4-FFF2-40B4-BE49-F238E27FC236}">
                  <a16:creationId xmlns:a16="http://schemas.microsoft.com/office/drawing/2014/main" id="{94A23F67-254A-4DC0-B7B2-2387273E8F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851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FB92EA-181A-4A07-9CE1-3F52784808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976175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Box 73">
              <a:extLst>
                <a:ext uri="{FF2B5EF4-FFF2-40B4-BE49-F238E27FC236}">
                  <a16:creationId xmlns:a16="http://schemas.microsoft.com/office/drawing/2014/main" id="{469901D8-9265-4582-8190-B298883989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3070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1E9DCD8-799E-41BF-B693-F17A1F4CD61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81764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Box 75">
              <a:extLst>
                <a:ext uri="{FF2B5EF4-FFF2-40B4-BE49-F238E27FC236}">
                  <a16:creationId xmlns:a16="http://schemas.microsoft.com/office/drawing/2014/main" id="{F99E5E4A-E9FE-455C-AE31-6D166603D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102" y="1685442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85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0EC0359-E217-4CF5-A8E1-36CE3878B84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572855" y="1681994"/>
              <a:ext cx="13418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77">
              <a:extLst>
                <a:ext uri="{FF2B5EF4-FFF2-40B4-BE49-F238E27FC236}">
                  <a16:creationId xmlns:a16="http://schemas.microsoft.com/office/drawing/2014/main" id="{0802723E-D91C-431D-91B5-9C22C63B91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9752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86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FF1BEE8-CE76-47F0-899A-9EE49F45FC49}"/>
                </a:ext>
              </a:extLst>
            </p:cNvPr>
            <p:cNvSpPr/>
            <p:nvPr/>
          </p:nvSpPr>
          <p:spPr bwMode="auto">
            <a:xfrm>
              <a:off x="3607357" y="1681994"/>
              <a:ext cx="3321787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EDB5D-4356-4690-BF1F-1AC01ACFC30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492912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TextBox 82">
              <a:extLst>
                <a:ext uri="{FF2B5EF4-FFF2-40B4-BE49-F238E27FC236}">
                  <a16:creationId xmlns:a16="http://schemas.microsoft.com/office/drawing/2014/main" id="{D2C42C14-3F63-4E9F-B6E0-EE6B31BCE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7891" y="168199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87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E1F82CD-4794-4EE8-930A-BBB71E0677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340130" y="168199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TextBox 84">
              <a:extLst>
                <a:ext uri="{FF2B5EF4-FFF2-40B4-BE49-F238E27FC236}">
                  <a16:creationId xmlns:a16="http://schemas.microsoft.com/office/drawing/2014/main" id="{FBB1B8F6-15F1-4C5E-BA2C-9FDADF87B0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5109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88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69D9868-2879-44C9-BBCD-D9182B3B771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179681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3E1E6580-8EFE-495A-B308-759671A346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6578" y="1681994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89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5BEA631-19C9-4573-A62D-D25069F2C71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936812" y="168199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Box 88">
              <a:extLst>
                <a:ext uri="{FF2B5EF4-FFF2-40B4-BE49-F238E27FC236}">
                  <a16:creationId xmlns:a16="http://schemas.microsoft.com/office/drawing/2014/main" id="{685E2BF0-48D3-4CEF-9771-94D8983AF4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3707" y="168199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90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D604AE6-1617-40B4-98A8-360AA39F88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4024" y="3157380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A0A125-B021-4BBC-B1F7-A47D0D7C13F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492912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TextBox 45">
              <a:extLst>
                <a:ext uri="{FF2B5EF4-FFF2-40B4-BE49-F238E27FC236}">
                  <a16:creationId xmlns:a16="http://schemas.microsoft.com/office/drawing/2014/main" id="{1267B690-2E46-4456-834A-14C5544988ED}"/>
                </a:ext>
              </a:extLst>
            </p:cNvPr>
            <p:cNvSpPr txBox="1"/>
            <p:nvPr/>
          </p:nvSpPr>
          <p:spPr>
            <a:xfrm>
              <a:off x="1466310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2019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33" name="TextBox 46">
              <a:extLst>
                <a:ext uri="{FF2B5EF4-FFF2-40B4-BE49-F238E27FC236}">
                  <a16:creationId xmlns:a16="http://schemas.microsoft.com/office/drawing/2014/main" id="{802DA61C-E5C6-4F46-A64A-86C1E12FE780}"/>
                </a:ext>
              </a:extLst>
            </p:cNvPr>
            <p:cNvSpPr txBox="1"/>
            <p:nvPr/>
          </p:nvSpPr>
          <p:spPr>
            <a:xfrm>
              <a:off x="4912688" y="138074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2020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0DB4D33-CA8A-4F21-ABB1-A23C18EE55C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28956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95BF711-A181-4167-B253-2641B226D84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970424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C2BBD4D-6749-40BA-A42C-3ABD053B378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811893" y="1921542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Chevron 60">
              <a:extLst>
                <a:ext uri="{FF2B5EF4-FFF2-40B4-BE49-F238E27FC236}">
                  <a16:creationId xmlns:a16="http://schemas.microsoft.com/office/drawing/2014/main" id="{94BDA22B-43A0-4F41-960E-57020F89ED61}"/>
                </a:ext>
              </a:extLst>
            </p:cNvPr>
            <p:cNvSpPr/>
            <p:nvPr/>
          </p:nvSpPr>
          <p:spPr bwMode="auto">
            <a:xfrm>
              <a:off x="550088" y="2099385"/>
              <a:ext cx="1376251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2</a:t>
              </a:r>
            </a:p>
          </p:txBody>
        </p:sp>
        <p:sp>
          <p:nvSpPr>
            <p:cNvPr id="38" name="Chevron 62">
              <a:extLst>
                <a:ext uri="{FF2B5EF4-FFF2-40B4-BE49-F238E27FC236}">
                  <a16:creationId xmlns:a16="http://schemas.microsoft.com/office/drawing/2014/main" id="{971AF22B-474A-4C2B-9626-8A451044BAF5}"/>
                </a:ext>
              </a:extLst>
            </p:cNvPr>
            <p:cNvSpPr/>
            <p:nvPr/>
          </p:nvSpPr>
          <p:spPr bwMode="auto">
            <a:xfrm>
              <a:off x="1546815" y="2400633"/>
              <a:ext cx="3756897" cy="246805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Stage 3</a:t>
              </a:r>
            </a:p>
          </p:txBody>
        </p:sp>
        <p:sp>
          <p:nvSpPr>
            <p:cNvPr id="39" name="Chevron 74">
              <a:extLst>
                <a:ext uri="{FF2B5EF4-FFF2-40B4-BE49-F238E27FC236}">
                  <a16:creationId xmlns:a16="http://schemas.microsoft.com/office/drawing/2014/main" id="{073ABA22-9523-4F3C-8310-01EAAEA1A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836" y="2400633"/>
              <a:ext cx="1217158" cy="259508"/>
            </a:xfrm>
            <a:prstGeom prst="chevron">
              <a:avLst>
                <a:gd name="adj" fmla="val 50059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5C9DF47-1567-43DE-A265-96779471F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4652" y="1078868"/>
              <a:ext cx="1050398" cy="308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Today</a:t>
              </a:r>
            </a:p>
          </p:txBody>
        </p:sp>
        <p:sp>
          <p:nvSpPr>
            <p:cNvPr id="42" name="Chevron 80">
              <a:extLst>
                <a:ext uri="{FF2B5EF4-FFF2-40B4-BE49-F238E27FC236}">
                  <a16:creationId xmlns:a16="http://schemas.microsoft.com/office/drawing/2014/main" id="{5EF92A80-642E-4A1E-BBC2-FB383561CC21}"/>
                </a:ext>
              </a:extLst>
            </p:cNvPr>
            <p:cNvSpPr/>
            <p:nvPr/>
          </p:nvSpPr>
          <p:spPr bwMode="auto">
            <a:xfrm>
              <a:off x="3601608" y="2788988"/>
              <a:ext cx="1681019" cy="23047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Rel-16 ASN.1</a:t>
              </a:r>
            </a:p>
          </p:txBody>
        </p:sp>
        <p:sp>
          <p:nvSpPr>
            <p:cNvPr id="43" name="Chevron 75">
              <a:extLst>
                <a:ext uri="{FF2B5EF4-FFF2-40B4-BE49-F238E27FC236}">
                  <a16:creationId xmlns:a16="http://schemas.microsoft.com/office/drawing/2014/main" id="{E013BD5C-8522-4F2B-9E79-B6A85FF8E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887" y="2788988"/>
              <a:ext cx="1081066" cy="239546"/>
            </a:xfrm>
            <a:prstGeom prst="chevron">
              <a:avLst>
                <a:gd name="adj" fmla="val 50363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44" name="Chevron 58">
              <a:extLst>
                <a:ext uri="{FF2B5EF4-FFF2-40B4-BE49-F238E27FC236}">
                  <a16:creationId xmlns:a16="http://schemas.microsoft.com/office/drawing/2014/main" id="{D4C2903E-AAA5-4949-BE4A-ED8A41DBD6EE}"/>
                </a:ext>
              </a:extLst>
            </p:cNvPr>
            <p:cNvSpPr/>
            <p:nvPr/>
          </p:nvSpPr>
          <p:spPr bwMode="auto">
            <a:xfrm>
              <a:off x="622925" y="3538477"/>
              <a:ext cx="2204302" cy="23773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1 80%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0551500-5D60-4FFB-9E43-D75E5D753928}"/>
                </a:ext>
              </a:extLst>
            </p:cNvPr>
            <p:cNvSpPr/>
            <p:nvPr/>
          </p:nvSpPr>
          <p:spPr bwMode="auto">
            <a:xfrm>
              <a:off x="6932978" y="1680179"/>
              <a:ext cx="3319870" cy="23047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B27C99-F0E3-43B6-9D2F-F07AEA4F9EC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77744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61">
              <a:extLst>
                <a:ext uri="{FF2B5EF4-FFF2-40B4-BE49-F238E27FC236}">
                  <a16:creationId xmlns:a16="http://schemas.microsoft.com/office/drawing/2014/main" id="{C4FA8450-D9A0-45E7-9253-EA27D70D56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134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91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6DA9C59-EB61-4224-B523-0FE2248E2A3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8621664" y="1680179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TextBox 63">
              <a:extLst>
                <a:ext uri="{FF2B5EF4-FFF2-40B4-BE49-F238E27FC236}">
                  <a16:creationId xmlns:a16="http://schemas.microsoft.com/office/drawing/2014/main" id="{06B174BE-6E69-4587-9DB7-86778747E8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8560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92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073286B-F270-4D09-92E7-C66607C34E3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9463133" y="1680179"/>
              <a:ext cx="9583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" name="TextBox 65">
              <a:extLst>
                <a:ext uri="{FF2B5EF4-FFF2-40B4-BE49-F238E27FC236}">
                  <a16:creationId xmlns:a16="http://schemas.microsoft.com/office/drawing/2014/main" id="{ABD53EF1-2C45-4EFE-86F5-307CD1C1A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18112" y="168017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FF6C46C-5A0A-4AAF-A90E-C8055A05A0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218346" y="168017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TextBox 67">
              <a:extLst>
                <a:ext uri="{FF2B5EF4-FFF2-40B4-BE49-F238E27FC236}">
                  <a16:creationId xmlns:a16="http://schemas.microsoft.com/office/drawing/2014/main" id="{204CC227-1728-4686-AC7A-BF1E5E458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241" y="1680179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59AEBB0-E28B-4047-B7CA-FE501031F25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296933" y="191972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5" name="TextBox 116">
              <a:extLst>
                <a:ext uri="{FF2B5EF4-FFF2-40B4-BE49-F238E27FC236}">
                  <a16:creationId xmlns:a16="http://schemas.microsoft.com/office/drawing/2014/main" id="{7263B373-F94C-4EF5-93EE-F4D6600D41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3758" y="1389820"/>
              <a:ext cx="686209" cy="230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TSG#</a:t>
              </a:r>
              <a:endParaRPr lang="en-GB" altLang="en-US" sz="10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93FEF1F-6535-45A8-B0D9-F0C73BD3B3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8312" y="1825358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6F002EA-3212-4BD5-B31C-891C93A438E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87442" y="5182633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" name="Chevron 80">
              <a:extLst>
                <a:ext uri="{FF2B5EF4-FFF2-40B4-BE49-F238E27FC236}">
                  <a16:creationId xmlns:a16="http://schemas.microsoft.com/office/drawing/2014/main" id="{F84E5AA5-49D7-4855-A156-28B96A4F0BD8}"/>
                </a:ext>
              </a:extLst>
            </p:cNvPr>
            <p:cNvSpPr/>
            <p:nvPr/>
          </p:nvSpPr>
          <p:spPr bwMode="auto">
            <a:xfrm>
              <a:off x="5184871" y="2794432"/>
              <a:ext cx="1767275" cy="217769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RAN4</a:t>
              </a:r>
            </a:p>
          </p:txBody>
        </p:sp>
        <p:sp>
          <p:nvSpPr>
            <p:cNvPr id="62" name="Chevron 72">
              <a:extLst>
                <a:ext uri="{FF2B5EF4-FFF2-40B4-BE49-F238E27FC236}">
                  <a16:creationId xmlns:a16="http://schemas.microsoft.com/office/drawing/2014/main" id="{1054AEE8-D493-49F1-A44D-8E010A316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3160" y="4656359"/>
              <a:ext cx="1082984" cy="244991"/>
            </a:xfrm>
            <a:prstGeom prst="chevron">
              <a:avLst>
                <a:gd name="adj" fmla="val 50067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65C8451-40FA-4369-96DE-AFA4EDB56BF5}"/>
                </a:ext>
              </a:extLst>
            </p:cNvPr>
            <p:cNvSpPr/>
            <p:nvPr/>
          </p:nvSpPr>
          <p:spPr bwMode="auto">
            <a:xfrm>
              <a:off x="10264349" y="1674735"/>
              <a:ext cx="1197989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95A37A5-DCD5-4D5D-A3D1-ED9F8B77007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956307" y="1672920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5" name="TextBox 61">
              <a:extLst>
                <a:ext uri="{FF2B5EF4-FFF2-40B4-BE49-F238E27FC236}">
                  <a16:creationId xmlns:a16="http://schemas.microsoft.com/office/drawing/2014/main" id="{C969A914-CDDC-4FA3-B6E8-838635D05C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13203" y="1672920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95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0FAFF79-DD10-4B3C-9F9E-506B46D6A17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56307" y="1912466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EE90C5DC-5922-4B23-AF67-674CF6AD1F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45546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" name="Chevron 73">
              <a:extLst>
                <a:ext uri="{FF2B5EF4-FFF2-40B4-BE49-F238E27FC236}">
                  <a16:creationId xmlns:a16="http://schemas.microsoft.com/office/drawing/2014/main" id="{A67661D1-5628-4A41-B089-76208F518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271" y="4307024"/>
              <a:ext cx="1082982" cy="264952"/>
            </a:xfrm>
            <a:prstGeom prst="chevron">
              <a:avLst>
                <a:gd name="adj" fmla="val 50272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8B5437A-7A42-4DE7-A75A-BCC290CDC2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74446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CCFBBA32-281E-4225-AB7D-A4454BB75B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15914" y="191972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0A93E5E-5EFB-4152-9B04-8212616C4F8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03585" y="1919726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740C5E3-ED8C-4E4B-81EB-7BDD2DC81B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2463" y="1921540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42F5E40-213C-4537-8837-E9A92A35265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4479" y="1912465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866612DF-6D86-42E9-BFBC-18EF85CE24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01608" y="1879802"/>
              <a:ext cx="0" cy="397247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6" name="Chevron 58">
              <a:extLst>
                <a:ext uri="{FF2B5EF4-FFF2-40B4-BE49-F238E27FC236}">
                  <a16:creationId xmlns:a16="http://schemas.microsoft.com/office/drawing/2014/main" id="{AD8F20A9-83D1-4A13-A471-09F76FD03B55}"/>
                </a:ext>
              </a:extLst>
            </p:cNvPr>
            <p:cNvSpPr/>
            <p:nvPr/>
          </p:nvSpPr>
          <p:spPr bwMode="auto">
            <a:xfrm>
              <a:off x="10126342" y="5730226"/>
              <a:ext cx="835713" cy="244095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87" name="Chevron 58">
              <a:extLst>
                <a:ext uri="{FF2B5EF4-FFF2-40B4-BE49-F238E27FC236}">
                  <a16:creationId xmlns:a16="http://schemas.microsoft.com/office/drawing/2014/main" id="{44453B26-B65B-46A1-B13F-AEF25C6B3654}"/>
                </a:ext>
              </a:extLst>
            </p:cNvPr>
            <p:cNvSpPr/>
            <p:nvPr/>
          </p:nvSpPr>
          <p:spPr bwMode="auto">
            <a:xfrm>
              <a:off x="6400112" y="5732500"/>
              <a:ext cx="3902572" cy="251349"/>
            </a:xfrm>
            <a:prstGeom prst="chevron">
              <a:avLst/>
            </a:prstGeom>
            <a:solidFill>
              <a:srgbClr val="92D05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Rel-18 Stage 1 80%</a:t>
              </a:r>
            </a:p>
          </p:txBody>
        </p:sp>
        <p:sp>
          <p:nvSpPr>
            <p:cNvPr id="69" name="Chevron 58">
              <a:extLst>
                <a:ext uri="{FF2B5EF4-FFF2-40B4-BE49-F238E27FC236}">
                  <a16:creationId xmlns:a16="http://schemas.microsoft.com/office/drawing/2014/main" id="{A3296C4F-6FAC-4957-92F0-ED43418B6200}"/>
                </a:ext>
              </a:extLst>
            </p:cNvPr>
            <p:cNvSpPr/>
            <p:nvPr/>
          </p:nvSpPr>
          <p:spPr bwMode="auto">
            <a:xfrm>
              <a:off x="3647446" y="4663616"/>
              <a:ext cx="5825106" cy="241311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3</a:t>
              </a: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4A516526-2DB7-49ED-A4D1-A9E555B3B024}"/>
                </a:ext>
              </a:extLst>
            </p:cNvPr>
            <p:cNvSpPr/>
            <p:nvPr/>
          </p:nvSpPr>
          <p:spPr bwMode="auto">
            <a:xfrm>
              <a:off x="3846044" y="4312468"/>
              <a:ext cx="3201029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/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3260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CAD52-734A-493D-9BAE-637DFA549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 slides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29F99-71B8-4A15-B87F-22F8AB835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4326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0A6F4-44C4-4D9E-B468-3FD5F6BEC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Number of SIDs in Rel-18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FBC7C8-8494-45F4-B995-C9F51E3FA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577" y="1599200"/>
            <a:ext cx="10515600" cy="4993187"/>
          </a:xfrm>
        </p:spPr>
        <p:txBody>
          <a:bodyPr>
            <a:normAutofit/>
          </a:bodyPr>
          <a:lstStyle/>
          <a:p>
            <a:r>
              <a:rPr lang="en-GB" dirty="0"/>
              <a:t>Let’s take a look at the past</a:t>
            </a:r>
          </a:p>
          <a:p>
            <a:pPr lvl="1"/>
            <a:r>
              <a:rPr lang="en-GB" sz="1700" dirty="0"/>
              <a:t>Total Rel-17:  11 studies</a:t>
            </a:r>
            <a:endParaRPr lang="nl-NL" sz="1700" dirty="0"/>
          </a:p>
          <a:p>
            <a:pPr lvl="1"/>
            <a:r>
              <a:rPr lang="en-GB" sz="1700" b="1" dirty="0"/>
              <a:t>Total Rel-16: 15 studies</a:t>
            </a:r>
            <a:endParaRPr lang="nl-NL" sz="1700" b="1" dirty="0"/>
          </a:p>
          <a:p>
            <a:pPr lvl="1"/>
            <a:r>
              <a:rPr lang="en-GB" sz="1700" dirty="0"/>
              <a:t>Total Rel-15: 2 studies (SMARTER study item)</a:t>
            </a:r>
            <a:endParaRPr lang="nl-NL" sz="1700" dirty="0"/>
          </a:p>
          <a:p>
            <a:pPr lvl="1"/>
            <a:r>
              <a:rPr lang="en-GB" sz="1700" dirty="0"/>
              <a:t>Total Rel-14: 12 studies</a:t>
            </a:r>
            <a:endParaRPr lang="nl-NL" sz="1700" dirty="0"/>
          </a:p>
          <a:p>
            <a:pPr lvl="1"/>
            <a:r>
              <a:rPr lang="en-GB" sz="1700" dirty="0"/>
              <a:t>Total Rel-13: 7 studies</a:t>
            </a:r>
            <a:endParaRPr lang="nl-NL" sz="1700" dirty="0"/>
          </a:p>
          <a:p>
            <a:pPr lvl="1"/>
            <a:r>
              <a:rPr lang="en-GB" sz="1700" dirty="0"/>
              <a:t>Total Rel-12: 11 studies</a:t>
            </a:r>
            <a:endParaRPr lang="en-GB" sz="1400" dirty="0"/>
          </a:p>
          <a:p>
            <a:r>
              <a:rPr lang="en-GB" dirty="0"/>
              <a:t>Where are we now?</a:t>
            </a:r>
          </a:p>
          <a:p>
            <a:pPr lvl="1"/>
            <a:r>
              <a:rPr lang="en-GB" sz="1700" dirty="0"/>
              <a:t>We already approved </a:t>
            </a:r>
            <a:r>
              <a:rPr lang="en-GB" sz="1700" b="1" dirty="0"/>
              <a:t>16 SIDs </a:t>
            </a:r>
            <a:r>
              <a:rPr lang="en-GB" sz="1700" dirty="0"/>
              <a:t>for Rel-18.  </a:t>
            </a:r>
          </a:p>
          <a:p>
            <a:r>
              <a:rPr lang="en-GB" dirty="0"/>
              <a:t>Impact of Covid-19 </a:t>
            </a:r>
          </a:p>
          <a:p>
            <a:pPr lvl="1"/>
            <a:r>
              <a:rPr lang="en-GB" sz="1700" dirty="0"/>
              <a:t>Meetings are less efficient: no physical interactions make discussions challenging and affects the ability to get consensus.</a:t>
            </a:r>
          </a:p>
          <a:p>
            <a:pPr lvl="1"/>
            <a:r>
              <a:rPr lang="en-GB" sz="1700" dirty="0"/>
              <a:t>Other groups are also affected and may need more time and/or lighter workload. </a:t>
            </a:r>
            <a:r>
              <a:rPr lang="en-GB" sz="1700" b="1" dirty="0"/>
              <a:t>This will impact the quantity of SA1 work that they can absorb. </a:t>
            </a:r>
          </a:p>
          <a:p>
            <a:pPr lvl="1"/>
            <a:endParaRPr lang="en-GB" sz="1400" dirty="0"/>
          </a:p>
          <a:p>
            <a:pPr marL="457200" lvl="1" indent="0">
              <a:buNone/>
            </a:pPr>
            <a:endParaRPr lang="en-GB" sz="1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5E0A1F-2813-4CDC-BE7F-AA4A55241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669-3045-4AA0-9892-A5BF582AAEC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391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0135800B0C66418A6E0EBA3E77AA10" ma:contentTypeVersion="12" ma:contentTypeDescription="Create a new document." ma:contentTypeScope="" ma:versionID="695410b3a66181f3c4a565de38edbde9">
  <xsd:schema xmlns:xsd="http://www.w3.org/2001/XMLSchema" xmlns:xs="http://www.w3.org/2001/XMLSchema" xmlns:p="http://schemas.microsoft.com/office/2006/metadata/properties" xmlns:ns3="ea71aa21-c1c3-445e-9834-b5b7c3339883" xmlns:ns4="093df648-6cae-47bd-babf-ce9a642c0b71" targetNamespace="http://schemas.microsoft.com/office/2006/metadata/properties" ma:root="true" ma:fieldsID="c6742d03fc74ae9146c60f4e9d0762a3" ns3:_="" ns4:_="">
    <xsd:import namespace="ea71aa21-c1c3-445e-9834-b5b7c3339883"/>
    <xsd:import namespace="093df648-6cae-47bd-babf-ce9a642c0b7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71aa21-c1c3-445e-9834-b5b7c33398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3df648-6cae-47bd-babf-ce9a642c0b71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4E7F61-57B7-4FFA-9F26-174CEE7187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C5D330-6D76-40F1-B7C8-FD3F15B8C31F}">
  <ds:schemaRefs>
    <ds:schemaRef ds:uri="http://purl.org/dc/terms/"/>
    <ds:schemaRef ds:uri="http://schemas.openxmlformats.org/package/2006/metadata/core-properties"/>
    <ds:schemaRef ds:uri="http://purl.org/dc/dcmitype/"/>
    <ds:schemaRef ds:uri="093df648-6cae-47bd-babf-ce9a642c0b71"/>
    <ds:schemaRef ds:uri="ea71aa21-c1c3-445e-9834-b5b7c3339883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834EF3E-D3E4-4B36-B3E8-F793D19ACE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71aa21-c1c3-445e-9834-b5b7c3339883"/>
    <ds:schemaRef ds:uri="093df648-6cae-47bd-babf-ce9a642c0b7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1553</TotalTime>
  <Words>598</Words>
  <Application>Microsoft Office PowerPoint</Application>
  <PresentationFormat>Widescreen</PresentationFormat>
  <Paragraphs>153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Chairman’s views on Rel-18</vt:lpstr>
      <vt:lpstr>Number of SIDs in Rel-18 </vt:lpstr>
      <vt:lpstr>Rel-18 Stage 1 freeze date</vt:lpstr>
      <vt:lpstr>1st Scenario: Rel-17 + 3</vt:lpstr>
      <vt:lpstr>2nd Scenario: Rel-17 + 6</vt:lpstr>
      <vt:lpstr>3rd Scenario: Rel-17 + 9</vt:lpstr>
      <vt:lpstr>Background slides</vt:lpstr>
      <vt:lpstr>Number of SIDs in Rel-18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Almodovar Chico, J.L. (José)</dc:creator>
  <cp:lastModifiedBy>Almodovar Chico, J.L. (José)</cp:lastModifiedBy>
  <cp:revision>28</cp:revision>
  <dcterms:created xsi:type="dcterms:W3CDTF">2020-08-16T17:23:04Z</dcterms:created>
  <dcterms:modified xsi:type="dcterms:W3CDTF">2020-12-02T08:36:28Z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0x010100760135800B0C66418A6E0EBA3E77AA10</vt:lpwstr>
  </property>
</Properties>
</file>